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3" r:id="rId2"/>
    <p:sldId id="266" r:id="rId3"/>
    <p:sldId id="284" r:id="rId4"/>
    <p:sldId id="285" r:id="rId5"/>
    <p:sldId id="286" r:id="rId6"/>
    <p:sldId id="288" r:id="rId7"/>
    <p:sldId id="289" r:id="rId8"/>
    <p:sldId id="303" r:id="rId9"/>
    <p:sldId id="291" r:id="rId10"/>
    <p:sldId id="294" r:id="rId11"/>
    <p:sldId id="295" r:id="rId12"/>
    <p:sldId id="296" r:id="rId13"/>
    <p:sldId id="298" r:id="rId14"/>
    <p:sldId id="299" r:id="rId15"/>
    <p:sldId id="300" r:id="rId16"/>
    <p:sldId id="301" r:id="rId17"/>
    <p:sldId id="30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65"/>
    <a:srgbClr val="772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5E88AA-4DAC-6875-F0EF-ED0F9FA5CB52}" v="21" dt="2024-08-14T09:24:54.5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46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userId="S::urn:spo:anon#0c641ad85dbf1090e3f75832da0cea85c6847caeff3474efab59457e91c4ea8f::" providerId="AD" clId="Web-{F85E88AA-4DAC-6875-F0EF-ED0F9FA5CB52}"/>
    <pc:docChg chg="modSld">
      <pc:chgData name="Guest User" userId="S::urn:spo:anon#0c641ad85dbf1090e3f75832da0cea85c6847caeff3474efab59457e91c4ea8f::" providerId="AD" clId="Web-{F85E88AA-4DAC-6875-F0EF-ED0F9FA5CB52}" dt="2024-08-14T09:24:54.320" v="12" actId="20577"/>
      <pc:docMkLst>
        <pc:docMk/>
      </pc:docMkLst>
      <pc:sldChg chg="modSp">
        <pc:chgData name="Guest User" userId="S::urn:spo:anon#0c641ad85dbf1090e3f75832da0cea85c6847caeff3474efab59457e91c4ea8f::" providerId="AD" clId="Web-{F85E88AA-4DAC-6875-F0EF-ED0F9FA5CB52}" dt="2024-08-14T09:23:52.741" v="4" actId="20577"/>
        <pc:sldMkLst>
          <pc:docMk/>
          <pc:sldMk cId="2471073996" sldId="266"/>
        </pc:sldMkLst>
        <pc:spChg chg="mod">
          <ac:chgData name="Guest User" userId="S::urn:spo:anon#0c641ad85dbf1090e3f75832da0cea85c6847caeff3474efab59457e91c4ea8f::" providerId="AD" clId="Web-{F85E88AA-4DAC-6875-F0EF-ED0F9FA5CB52}" dt="2024-08-14T09:23:52.741" v="4" actId="20577"/>
          <ac:spMkLst>
            <pc:docMk/>
            <pc:sldMk cId="2471073996" sldId="266"/>
            <ac:spMk id="5" creationId="{A9B0F235-C1B8-78A0-E9B9-1322915874F2}"/>
          </ac:spMkLst>
        </pc:spChg>
      </pc:sldChg>
      <pc:sldChg chg="modSp">
        <pc:chgData name="Guest User" userId="S::urn:spo:anon#0c641ad85dbf1090e3f75832da0cea85c6847caeff3474efab59457e91c4ea8f::" providerId="AD" clId="Web-{F85E88AA-4DAC-6875-F0EF-ED0F9FA5CB52}" dt="2024-08-14T09:23:47.788" v="0" actId="1076"/>
        <pc:sldMkLst>
          <pc:docMk/>
          <pc:sldMk cId="683549557" sldId="283"/>
        </pc:sldMkLst>
        <pc:picChg chg="mod">
          <ac:chgData name="Guest User" userId="S::urn:spo:anon#0c641ad85dbf1090e3f75832da0cea85c6847caeff3474efab59457e91c4ea8f::" providerId="AD" clId="Web-{F85E88AA-4DAC-6875-F0EF-ED0F9FA5CB52}" dt="2024-08-14T09:23:47.788" v="0" actId="1076"/>
          <ac:picMkLst>
            <pc:docMk/>
            <pc:sldMk cId="683549557" sldId="283"/>
            <ac:picMk id="10" creationId="{B3ACB844-8443-37DD-526A-AAFAA2DBC6D3}"/>
          </ac:picMkLst>
        </pc:picChg>
      </pc:sldChg>
      <pc:sldChg chg="modSp">
        <pc:chgData name="Guest User" userId="S::urn:spo:anon#0c641ad85dbf1090e3f75832da0cea85c6847caeff3474efab59457e91c4ea8f::" providerId="AD" clId="Web-{F85E88AA-4DAC-6875-F0EF-ED0F9FA5CB52}" dt="2024-08-14T09:24:54.320" v="12" actId="20577"/>
        <pc:sldMkLst>
          <pc:docMk/>
          <pc:sldMk cId="912914133" sldId="299"/>
        </pc:sldMkLst>
        <pc:spChg chg="mod">
          <ac:chgData name="Guest User" userId="S::urn:spo:anon#0c641ad85dbf1090e3f75832da0cea85c6847caeff3474efab59457e91c4ea8f::" providerId="AD" clId="Web-{F85E88AA-4DAC-6875-F0EF-ED0F9FA5CB52}" dt="2024-08-14T09:24:54.320" v="12" actId="20577"/>
          <ac:spMkLst>
            <pc:docMk/>
            <pc:sldMk cId="912914133" sldId="299"/>
            <ac:spMk id="9" creationId="{1B04374F-0AA9-4378-79C1-FC10F61F4AE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D45058-E568-47F7-8EE6-E73FDED06AEF}" type="datetimeFigureOut">
              <a:rPr lang="en-US" smtClean="0"/>
              <a:t>8/2/2025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8DA217-C3B4-414D-B60D-168D59566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46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8DA217-C3B4-414D-B60D-168D5956601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63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8DA217-C3B4-414D-B60D-168D5956601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3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3861B-D6EF-D529-B26D-BE3A84E09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07F4A1-1FAC-5C77-3685-1EF1B67F5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B9A9A-A747-74E7-2767-F57D94BDE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CC42B-3C33-40D5-281F-FFC97A18F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866F7-82B5-1C0C-D7B2-51273E84A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1490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DDE4B-76FD-34DC-09C8-83C1EBA3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F280CF-8681-6754-03C8-200BE4236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8AE00-86CB-0808-303E-A101071D1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E2959-EE89-D821-4299-AA442ECBC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B6E81-17C8-B935-3C58-BA4181B4C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506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4659EE-4FF2-FF36-2C74-89868C5F53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42EF37-AD41-DBF5-4B80-7D92032779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87B03-F5F1-CFDA-E300-302DE36A5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40426-EBFF-DF1B-39E2-3EE1CBFE7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35DF-FDE3-CF85-46C6-553FF4640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411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A41BE-DBEB-D66C-8780-5C19F82B7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3A703-8522-B65D-A10F-94FDCFB11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7A9B6-532D-4CA3-061F-CFB3AF9A1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63A31-E671-A4AA-6AC3-CE85EC9D1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DD5C5-4DE9-3F36-28CF-19746624D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5648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6B092-B899-6BDB-B976-4182B915B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9D1D44-FEFD-E807-EAF9-676C4739C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3AAA9-A5C9-2046-30B4-C41440845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82815-8DB6-0719-0FEE-AD29D9381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E9BAB-6ADE-C56E-2DAD-BF8C5345E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5533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5F866-40F4-D229-D22F-9620D58A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AC783-52AE-BDB9-1842-F9B893A8E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6811C2-204A-8559-FAE0-04548D90D5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1AE3DC-9C22-54D8-D08D-95FAA4E30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083F93-AD2C-451D-20B7-4BBEB891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AC019-3398-31E0-2055-CA2AF5466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524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00C5A-6BF3-F8DE-A796-85FD5E6D3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42F92-E644-87AF-639A-CAC214877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F7A241-EAEA-13FE-3E6E-A247A2C77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18185C-BDFF-F6B4-2BC3-A8AEFB90E5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CB4BDB-1030-9446-3D5C-F3970E37B9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242B5B-AF38-E82F-3D64-B61733F4E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FB9402-517C-7A28-5E55-150F0D2BC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BB2CE0-C709-930B-59D5-7FFD86386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759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B0970-3231-3365-6C9E-DD4F4A666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3C2003-1505-0B40-611C-2D9A663A6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BA4954-E93A-2CBA-A1FB-02980A352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BD89DF-F9FD-4BF9-5E71-93C1C1B7B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808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1C2694-A3B5-F9CC-3F92-097334906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672482-0CD8-017D-1A9F-90821FA76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832143-4465-F7F1-D64E-2B63426B0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6112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E97A0-8296-71BD-E407-605D54C16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F7362-E36D-D155-5BFD-752FB50B8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FB291F-4F9B-6396-A2CF-F63ED8B320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330401-5439-052D-5A2F-84E31FC5C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911E71-AA52-9A86-FEB8-8F20CD7C1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A3619-813C-A163-A403-EB2B19A53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8148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A0318-73A3-1B27-3D05-4AFF9A66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9FB7C0-E310-7894-410E-D6F336FF48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FFF939-8245-46CF-CA37-795F331C6E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B828B3-3B5C-C5C7-6551-A09D74DE5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BF2BA0-635B-7DBD-1DDB-987B5710C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E3844-A11A-32FC-C204-315078DDD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93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B60674-35DA-6ABA-5A4E-FD4710F80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75D40-1FED-CA96-C9BE-1D6E2D79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96ED6-D332-7B4B-7074-AE20E9EB8D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3F3E1-05EE-936B-D7BA-E432560EB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1C354-CF52-0137-88DA-1081EF23F8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1315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337FD-FA9A-8290-D384-376759B8B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06628-AC09-003E-22DA-8F0707555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DBACD0-733E-8DB0-5C54-1A1F44CAE6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63090B7-67CC-8AA7-0406-B0359D66B913}"/>
              </a:ext>
            </a:extLst>
          </p:cNvPr>
          <p:cNvSpPr txBox="1">
            <a:spLocks/>
          </p:cNvSpPr>
          <p:nvPr/>
        </p:nvSpPr>
        <p:spPr>
          <a:xfrm>
            <a:off x="2086113" y="371916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>
                <a:solidFill>
                  <a:srgbClr val="004165"/>
                </a:solidFill>
                <a:latin typeface="Gotham" panose="02000504050000020004" pitchFamily="2" charset="0"/>
              </a:rPr>
              <a:t>Club/Area/Division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536085C8-3435-6F7A-03A9-5EE2B30AAEF3}"/>
              </a:ext>
            </a:extLst>
          </p:cNvPr>
          <p:cNvSpPr txBox="1">
            <a:spLocks/>
          </p:cNvSpPr>
          <p:nvPr/>
        </p:nvSpPr>
        <p:spPr>
          <a:xfrm>
            <a:off x="1257300" y="2743116"/>
            <a:ext cx="9677400" cy="986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IN" sz="5400" spc="-5" dirty="0">
                <a:latin typeface="Gotham" panose="02000504050000020004" pitchFamily="2" charset="0"/>
              </a:rPr>
              <a:t>Evaluation </a:t>
            </a:r>
            <a:r>
              <a:rPr lang="en-US" sz="5400" spc="-5" dirty="0">
                <a:latin typeface="Gotham" panose="02000504050000020004" pitchFamily="2" charset="0"/>
              </a:rPr>
              <a:t>Contest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9A2FBEE-4C9E-CAEE-BE0D-1EC140F83F83}"/>
              </a:ext>
            </a:extLst>
          </p:cNvPr>
          <p:cNvCxnSpPr/>
          <p:nvPr/>
        </p:nvCxnSpPr>
        <p:spPr>
          <a:xfrm>
            <a:off x="1484670" y="2281084"/>
            <a:ext cx="9379974" cy="0"/>
          </a:xfrm>
          <a:prstGeom prst="line">
            <a:avLst/>
          </a:prstGeom>
          <a:ln>
            <a:solidFill>
              <a:srgbClr val="004165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A88F0C9-0EA9-7F88-37EB-6A2E6CB46A94}"/>
              </a:ext>
            </a:extLst>
          </p:cNvPr>
          <p:cNvSpPr txBox="1">
            <a:spLocks/>
          </p:cNvSpPr>
          <p:nvPr/>
        </p:nvSpPr>
        <p:spPr>
          <a:xfrm>
            <a:off x="1983177" y="452837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solidFill>
                  <a:srgbClr val="004165"/>
                </a:solidFill>
                <a:latin typeface="Gotham" panose="02000504050000020004" pitchFamily="2" charset="0"/>
              </a:rPr>
              <a:t>Contestants Briefing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004165"/>
                </a:solidFill>
                <a:latin typeface="Gotham" panose="02000504050000020004" pitchFamily="2" charset="0"/>
              </a:rPr>
              <a:t>Date</a:t>
            </a:r>
          </a:p>
        </p:txBody>
      </p:sp>
      <p:pic>
        <p:nvPicPr>
          <p:cNvPr id="10" name="Picture 9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B3ACB844-8443-37DD-526A-AAFAA2DBC6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524" y="-1209358"/>
            <a:ext cx="3892266" cy="463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549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1B04374F-0AA9-4378-79C1-FC10F61F4AE9}"/>
              </a:ext>
            </a:extLst>
          </p:cNvPr>
          <p:cNvSpPr txBox="1"/>
          <p:nvPr/>
        </p:nvSpPr>
        <p:spPr>
          <a:xfrm>
            <a:off x="1067597" y="1639111"/>
            <a:ext cx="4133667" cy="1072088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b="1" u="sng" dirty="0">
                <a:solidFill>
                  <a:srgbClr val="333333"/>
                </a:solidFill>
                <a:latin typeface="Arial MT"/>
                <a:cs typeface="Arial"/>
              </a:rPr>
              <a:t>Drawing</a:t>
            </a:r>
            <a:r>
              <a:rPr b="1" u="sng" spc="-20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b="1" u="sng" dirty="0">
                <a:solidFill>
                  <a:srgbClr val="333333"/>
                </a:solidFill>
                <a:latin typeface="Arial MT"/>
                <a:cs typeface="Arial"/>
              </a:rPr>
              <a:t>Lots</a:t>
            </a:r>
            <a:r>
              <a:rPr b="1" u="sng" spc="-50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b="1" u="sng" dirty="0">
                <a:solidFill>
                  <a:srgbClr val="333333"/>
                </a:solidFill>
                <a:latin typeface="Arial MT"/>
                <a:cs typeface="Arial"/>
              </a:rPr>
              <a:t>of</a:t>
            </a:r>
            <a:r>
              <a:rPr b="1" u="sng" spc="-20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b="1" u="sng" dirty="0">
                <a:solidFill>
                  <a:srgbClr val="333333"/>
                </a:solidFill>
                <a:latin typeface="Arial MT"/>
                <a:cs typeface="Arial"/>
              </a:rPr>
              <a:t>Speaking</a:t>
            </a:r>
            <a:r>
              <a:rPr b="1" u="sng" spc="-5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b="1" u="sng" dirty="0">
                <a:solidFill>
                  <a:srgbClr val="333333"/>
                </a:solidFill>
                <a:latin typeface="Arial MT"/>
                <a:cs typeface="Arial"/>
              </a:rPr>
              <a:t>Order</a:t>
            </a:r>
            <a:endParaRPr u="sng" dirty="0">
              <a:latin typeface="Arial MT"/>
              <a:cs typeface="Arial"/>
            </a:endParaRPr>
          </a:p>
          <a:p>
            <a:pPr marL="297815" indent="-285750">
              <a:lnSpc>
                <a:spcPct val="100000"/>
              </a:lnSpc>
              <a:spcBef>
                <a:spcPts val="590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dirty="0">
                <a:solidFill>
                  <a:srgbClr val="333333"/>
                </a:solidFill>
                <a:latin typeface="Arial MT"/>
                <a:cs typeface="Arial MT"/>
              </a:rPr>
              <a:t>Chits</a:t>
            </a:r>
            <a:r>
              <a:rPr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r>
              <a:rPr spc="-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>
                <a:solidFill>
                  <a:srgbClr val="333333"/>
                </a:solidFill>
                <a:latin typeface="Arial MT"/>
                <a:cs typeface="Arial MT"/>
              </a:rPr>
              <a:t>old</a:t>
            </a:r>
            <a:r>
              <a:rPr spc="-2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>
                <a:solidFill>
                  <a:srgbClr val="333333"/>
                </a:solidFill>
                <a:latin typeface="Arial MT"/>
                <a:cs typeface="Arial MT"/>
              </a:rPr>
              <a:t>method</a:t>
            </a:r>
            <a:endParaRPr dirty="0">
              <a:latin typeface="Arial MT"/>
              <a:cs typeface="Arial MT"/>
            </a:endParaRPr>
          </a:p>
          <a:p>
            <a:pPr marL="297815" indent="-285750">
              <a:lnSpc>
                <a:spcPct val="100000"/>
              </a:lnSpc>
              <a:spcBef>
                <a:spcPts val="6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dirty="0">
                <a:solidFill>
                  <a:srgbClr val="333333"/>
                </a:solidFill>
                <a:latin typeface="Arial MT"/>
                <a:cs typeface="Arial MT"/>
              </a:rPr>
              <a:t>pickerwheel.com</a:t>
            </a:r>
            <a:endParaRPr dirty="0">
              <a:latin typeface="Arial MT"/>
              <a:cs typeface="Arial MT"/>
            </a:endParaRPr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1CFF9AE8-CD7F-2C89-4982-3C5DB45F4751}"/>
              </a:ext>
            </a:extLst>
          </p:cNvPr>
          <p:cNvSpPr txBox="1"/>
          <p:nvPr/>
        </p:nvSpPr>
        <p:spPr>
          <a:xfrm>
            <a:off x="1067597" y="3137190"/>
            <a:ext cx="10171903" cy="2744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700" b="1" dirty="0">
                <a:solidFill>
                  <a:srgbClr val="333333"/>
                </a:solidFill>
                <a:latin typeface="Arial MT"/>
                <a:cs typeface="Arial MT"/>
              </a:rPr>
              <a:t>Please conduct the drawing of lots in the presence of the Chief Judge and all contestants.</a:t>
            </a:r>
            <a:endParaRPr sz="1700" b="1" dirty="0">
              <a:latin typeface="Arial MT"/>
              <a:cs typeface="Arial M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195B8D-FACB-DC35-74DA-DE9CB3819EED}"/>
              </a:ext>
            </a:extLst>
          </p:cNvPr>
          <p:cNvSpPr txBox="1"/>
          <p:nvPr/>
        </p:nvSpPr>
        <p:spPr>
          <a:xfrm>
            <a:off x="942069" y="3956587"/>
            <a:ext cx="10535555" cy="1305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b="1" u="sng" dirty="0"/>
              <a:t>Important Note: </a:t>
            </a:r>
            <a:r>
              <a:rPr lang="en-US" sz="1600" b="1" i="1" dirty="0"/>
              <a:t>In case a contestant is unable to be present at the time of drawing lots</a:t>
            </a:r>
            <a:r>
              <a:rPr lang="en-US" sz="1600" i="1" dirty="0"/>
              <a:t>, they must submit a </a:t>
            </a:r>
            <a:r>
              <a:rPr lang="en-US" sz="1600" b="1" i="1" dirty="0"/>
              <a:t>written communication</a:t>
            </a:r>
            <a:r>
              <a:rPr lang="en-US" sz="1600" i="1" dirty="0"/>
              <a:t> to the </a:t>
            </a:r>
            <a:r>
              <a:rPr lang="en-US" sz="1600" b="1" i="1" dirty="0"/>
              <a:t>Contest Chair and Chief Judge</a:t>
            </a:r>
            <a:r>
              <a:rPr lang="en-US" sz="1600" i="1" dirty="0"/>
              <a:t>, stating their </a:t>
            </a:r>
            <a:r>
              <a:rPr lang="en-US" sz="1600" b="1" i="1" dirty="0"/>
              <a:t>consent to accept the speaking order</a:t>
            </a:r>
            <a:r>
              <a:rPr lang="en-US" sz="1600" i="1" dirty="0"/>
              <a:t> that will be determined in their absence. </a:t>
            </a:r>
            <a:r>
              <a:rPr lang="en-US" sz="1600" b="1" i="1" dirty="0"/>
              <a:t>Without this written communication,</a:t>
            </a:r>
            <a:r>
              <a:rPr lang="en-US" sz="1600" i="1" dirty="0"/>
              <a:t> the Contest Chair </a:t>
            </a:r>
            <a:r>
              <a:rPr lang="en-US" sz="1600" b="1" i="1" dirty="0"/>
              <a:t>shall not proceed</a:t>
            </a:r>
            <a:r>
              <a:rPr lang="en-US" sz="1600" i="1" dirty="0"/>
              <a:t> with the determination of the speaking order.</a:t>
            </a:r>
          </a:p>
          <a:p>
            <a:pPr marL="12700" algn="just">
              <a:spcBef>
                <a:spcPts val="100"/>
              </a:spcBef>
            </a:pPr>
            <a:endParaRPr lang="en-US" sz="1400" i="1" dirty="0">
              <a:solidFill>
                <a:srgbClr val="333333"/>
              </a:solidFill>
              <a:latin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436162-A9C4-3537-FF66-EB98E7A6D631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41089831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1B04374F-0AA9-4378-79C1-FC10F61F4AE9}"/>
              </a:ext>
            </a:extLst>
          </p:cNvPr>
          <p:cNvSpPr txBox="1"/>
          <p:nvPr/>
        </p:nvSpPr>
        <p:spPr>
          <a:xfrm>
            <a:off x="1067597" y="1639111"/>
            <a:ext cx="4133667" cy="2192908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285"/>
              </a:spcBef>
              <a:tabLst>
                <a:tab pos="197485" algn="l"/>
              </a:tabLst>
            </a:pPr>
            <a:r>
              <a:rPr lang="en-IN" b="1" u="sng" dirty="0">
                <a:solidFill>
                  <a:srgbClr val="333333"/>
                </a:solidFill>
                <a:latin typeface="Arial MT"/>
                <a:cs typeface="Arial MT"/>
              </a:rPr>
              <a:t>Speaking</a:t>
            </a:r>
            <a:r>
              <a:rPr lang="en-IN" b="1" u="sng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b="1" u="sng" spc="-5" dirty="0">
                <a:solidFill>
                  <a:srgbClr val="333333"/>
                </a:solidFill>
                <a:latin typeface="Arial MT"/>
                <a:cs typeface="Arial MT"/>
              </a:rPr>
              <a:t>Order:</a:t>
            </a:r>
          </a:p>
          <a:p>
            <a:pPr marL="12065">
              <a:lnSpc>
                <a:spcPct val="100000"/>
              </a:lnSpc>
              <a:spcBef>
                <a:spcPts val="285"/>
              </a:spcBef>
              <a:tabLst>
                <a:tab pos="197485" algn="l"/>
              </a:tabLst>
            </a:pPr>
            <a:endParaRPr lang="en-IN" b="1" u="sng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5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1</a:t>
            </a:r>
            <a:r>
              <a:rPr lang="en-IN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5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2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204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3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0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4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0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5</a:t>
            </a:r>
            <a:r>
              <a:rPr lang="en-IN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A1BD4D-3E54-74B5-56CB-9A81AB7E942F}"/>
              </a:ext>
            </a:extLst>
          </p:cNvPr>
          <p:cNvSpPr txBox="1"/>
          <p:nvPr/>
        </p:nvSpPr>
        <p:spPr>
          <a:xfrm>
            <a:off x="176981" y="6086715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758448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Technical Failure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1B04374F-0AA9-4378-79C1-FC10F61F4AE9}"/>
              </a:ext>
            </a:extLst>
          </p:cNvPr>
          <p:cNvSpPr txBox="1"/>
          <p:nvPr/>
        </p:nvSpPr>
        <p:spPr>
          <a:xfrm>
            <a:off x="1067597" y="1639111"/>
            <a:ext cx="9905203" cy="1472198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Arial MT"/>
              </a:rPr>
              <a:t>If the contest cannot continue due to an unresolved circumstance, it may be postponed to a future date.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rgbClr val="000000"/>
              </a:solidFill>
              <a:latin typeface="Arial MT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Arial MT"/>
              </a:rPr>
              <a:t>If either timer loses connection or encounters a technical failure during a contestant’s performance, the affected contestant will be granted an additional 30 seconds.</a:t>
            </a:r>
            <a:endParaRPr lang="en-US" dirty="0">
              <a:latin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9DEA4E-C14E-AAEB-9AEC-BE5266788A11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220661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Protests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1B04374F-0AA9-4378-79C1-FC10F61F4AE9}"/>
              </a:ext>
            </a:extLst>
          </p:cNvPr>
          <p:cNvSpPr txBox="1"/>
          <p:nvPr/>
        </p:nvSpPr>
        <p:spPr>
          <a:xfrm>
            <a:off x="1031021" y="1396182"/>
            <a:ext cx="10337822" cy="4242187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Voting judges may raise a protest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only on the grounds of: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Originality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of the speech, or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Reference to another contestant or their speech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delivered at the same event.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Contestants must create their own speeches, and each speech must be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substantially original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Quoted material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may be used but must not exceed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25% of the speech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and all sources must be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properly credited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Failure to give credit for quoted sources is a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valid ground for protest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If a contestant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refers to another contestant or their speech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 the same contest, it is also considered a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ground for protest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Protests must be lodged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before the contest is adjourned and results are announced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All protests must be submitted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only to the Contest Chair or the Chief Judge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1130726-0440-6458-E909-CC234F75F02E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420125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Protests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1B04374F-0AA9-4378-79C1-FC10F61F4AE9}"/>
              </a:ext>
            </a:extLst>
          </p:cNvPr>
          <p:cNvSpPr txBox="1"/>
          <p:nvPr/>
        </p:nvSpPr>
        <p:spPr>
          <a:xfrm>
            <a:off x="931312" y="1119902"/>
            <a:ext cx="10490221" cy="4898777"/>
          </a:xfrm>
          <a:prstGeom prst="rect">
            <a:avLst/>
          </a:prstGeom>
        </p:spPr>
        <p:txBody>
          <a:bodyPr vert="horz" wrap="square" lIns="0" tIns="86360" rIns="0" bIns="0" rtlCol="0" anchor="t">
            <a:spAutoFit/>
          </a:bodyPr>
          <a:lstStyle/>
          <a:p>
            <a:r>
              <a:rPr lang="en-US" b="1" dirty="0">
                <a:latin typeface="Arial MT"/>
              </a:rPr>
              <a:t>If a voting judge raises a protest</a:t>
            </a:r>
            <a:r>
              <a:rPr lang="en-US" dirty="0">
                <a:latin typeface="Arial MT"/>
              </a:rPr>
              <a:t>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 MT"/>
              </a:rPr>
              <a:t>The Chief Judge will convene a protest hearing in a holding area.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 MT"/>
              </a:rPr>
              <a:t>The protesting judge will be asked to present supporting evidence for the protest.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 MT"/>
              </a:rPr>
              <a:t>If the protest is found to be substantial, the concerned contestant will be invited into the breakout room to present their case.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Arial MT"/>
            </a:endParaRPr>
          </a:p>
          <a:p>
            <a:r>
              <a:rPr lang="en-US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a contestant lodges a protest, </a:t>
            </a:r>
          </a:p>
          <a:p>
            <a:pPr marL="297815" marR="229870" indent="-285750" algn="just">
              <a:lnSpc>
                <a:spcPct val="100000"/>
              </a:lnSpc>
              <a:buFont typeface="Wingdings" panose="05000000000000000000" pitchFamily="2" charset="2"/>
              <a:buChar char="§"/>
              <a:tabLst>
                <a:tab pos="191135" algn="l"/>
              </a:tabLst>
            </a:pPr>
            <a:r>
              <a:rPr lang="en-US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Chief Judge will convene a protest hearing in a holding area.</a:t>
            </a:r>
          </a:p>
          <a:p>
            <a:pPr marL="297815" marR="229870" indent="-285750" algn="just">
              <a:lnSpc>
                <a:spcPct val="100000"/>
              </a:lnSpc>
              <a:buFont typeface="Wingdings" panose="05000000000000000000" pitchFamily="2" charset="2"/>
              <a:buChar char="§"/>
              <a:tabLst>
                <a:tab pos="191135" algn="l"/>
              </a:tabLst>
            </a:pPr>
            <a:r>
              <a:rPr lang="en-US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contestant will present evidence in support of the protest.</a:t>
            </a:r>
          </a:p>
          <a:p>
            <a:pPr marL="297815" marR="229870" indent="-285750" algn="just">
              <a:lnSpc>
                <a:spcPct val="100000"/>
              </a:lnSpc>
              <a:buFont typeface="Wingdings" panose="05000000000000000000" pitchFamily="2" charset="2"/>
              <a:buChar char="§"/>
              <a:tabLst>
                <a:tab pos="191135" algn="l"/>
              </a:tabLst>
            </a:pPr>
            <a:r>
              <a:rPr lang="en-US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protest is found to be substantial, the protesting contestant will be moved out, and the concerned contestant will be brought into the breakout room to present their case.</a:t>
            </a:r>
          </a:p>
          <a:p>
            <a:pPr marL="12065" marR="229870" algn="just">
              <a:lnSpc>
                <a:spcPct val="100000"/>
              </a:lnSpc>
              <a:spcBef>
                <a:spcPts val="790"/>
              </a:spcBef>
              <a:tabLst>
                <a:tab pos="191135" algn="l"/>
              </a:tabLst>
            </a:pP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pPr algn="just"/>
            <a:r>
              <a:rPr lang="en-US" i="1" dirty="0">
                <a:latin typeface="Arial MT"/>
              </a:rPr>
              <a:t>All </a:t>
            </a:r>
            <a:r>
              <a:rPr lang="en-US" b="1" i="1" dirty="0">
                <a:latin typeface="Arial MT"/>
              </a:rPr>
              <a:t>voting judges</a:t>
            </a:r>
            <a:r>
              <a:rPr lang="en-US" i="1" dirty="0">
                <a:latin typeface="Arial MT"/>
              </a:rPr>
              <a:t> will be called into the holding area for the protest hearing. A </a:t>
            </a:r>
            <a:r>
              <a:rPr lang="en-US" b="1" i="1" dirty="0">
                <a:latin typeface="Arial MT"/>
              </a:rPr>
              <a:t>majority of the voting judges must agree</a:t>
            </a:r>
            <a:r>
              <a:rPr lang="en-US" i="1" dirty="0">
                <a:latin typeface="Arial MT"/>
              </a:rPr>
              <a:t> in order to disqualify a contestant. The </a:t>
            </a:r>
            <a:r>
              <a:rPr lang="en-US" b="1" i="1" dirty="0">
                <a:latin typeface="Arial MT"/>
              </a:rPr>
              <a:t>decision of the judges is final</a:t>
            </a:r>
            <a:r>
              <a:rPr lang="en-US" i="1" dirty="0">
                <a:latin typeface="Arial MT"/>
              </a:rPr>
              <a:t>.</a:t>
            </a:r>
          </a:p>
          <a:p>
            <a:pPr algn="just"/>
            <a:endParaRPr lang="en-US" dirty="0"/>
          </a:p>
          <a:p>
            <a:pPr algn="just"/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en-US" b="1" dirty="0">
                <a:solidFill>
                  <a:srgbClr val="FF0000"/>
                </a:solidFill>
              </a:rPr>
              <a:t>Chief Judge will neither vote nor determine the validity of the protest</a:t>
            </a:r>
            <a:r>
              <a:rPr lang="en-US" dirty="0">
                <a:solidFill>
                  <a:srgbClr val="FF0000"/>
                </a:solidFill>
              </a:rPr>
              <a:t>. Their role is solely to </a:t>
            </a:r>
            <a:r>
              <a:rPr lang="en-US" b="1" dirty="0">
                <a:solidFill>
                  <a:srgbClr val="FF0000"/>
                </a:solidFill>
              </a:rPr>
              <a:t>facilitate the protest hearing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815E5A-C6FA-00EF-E779-965246C916A1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912914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1B04374F-0AA9-4378-79C1-FC10F61F4AE9}"/>
              </a:ext>
            </a:extLst>
          </p:cNvPr>
          <p:cNvSpPr txBox="1"/>
          <p:nvPr/>
        </p:nvSpPr>
        <p:spPr>
          <a:xfrm>
            <a:off x="1067597" y="1639110"/>
            <a:ext cx="10337822" cy="3480440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>
              <a:spcBef>
                <a:spcPts val="680"/>
              </a:spcBef>
            </a:pPr>
            <a:r>
              <a:rPr lang="en-US" sz="2000" b="1" u="sng" spc="-5" dirty="0">
                <a:solidFill>
                  <a:srgbClr val="333333"/>
                </a:solidFill>
                <a:latin typeface="Arial MT"/>
                <a:cs typeface="Arial"/>
              </a:rPr>
              <a:t>In</a:t>
            </a:r>
            <a:r>
              <a:rPr lang="en-US" sz="2000" b="1" u="sng" spc="-10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lang="en-US" sz="2000" b="1" u="sng" dirty="0">
                <a:solidFill>
                  <a:srgbClr val="333333"/>
                </a:solidFill>
                <a:latin typeface="Arial MT"/>
                <a:cs typeface="Arial"/>
              </a:rPr>
              <a:t>case</a:t>
            </a:r>
            <a:r>
              <a:rPr lang="en-US" sz="2000" b="1" u="sng" spc="-5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lang="en-US" sz="2000" b="1" u="sng" dirty="0">
                <a:solidFill>
                  <a:srgbClr val="333333"/>
                </a:solidFill>
                <a:latin typeface="Arial MT"/>
                <a:cs typeface="Arial"/>
              </a:rPr>
              <a:t>of</a:t>
            </a:r>
            <a:r>
              <a:rPr lang="en-US" sz="2000" b="1" u="sng" spc="-25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lang="en-US" sz="2000" b="1" u="sng" dirty="0">
                <a:solidFill>
                  <a:srgbClr val="333333"/>
                </a:solidFill>
                <a:latin typeface="Arial MT"/>
                <a:cs typeface="Arial"/>
              </a:rPr>
              <a:t>Protests</a:t>
            </a:r>
          </a:p>
          <a:p>
            <a:pPr marL="12700">
              <a:spcBef>
                <a:spcPts val="680"/>
              </a:spcBef>
            </a:pPr>
            <a:endParaRPr lang="en-US" sz="2000" u="sng" dirty="0">
              <a:latin typeface="Arial MT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Arial MT"/>
              </a:rPr>
              <a:t>Evidence</a:t>
            </a:r>
            <a:r>
              <a:rPr lang="en-US" dirty="0">
                <a:latin typeface="Arial MT"/>
              </a:rPr>
              <a:t> must be presented to support the protest.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Arial 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 MT"/>
              </a:rPr>
              <a:t>The </a:t>
            </a:r>
            <a:r>
              <a:rPr lang="en-US" b="1" dirty="0">
                <a:latin typeface="Arial MT"/>
              </a:rPr>
              <a:t>contestant must be given an opportunity to respond</a:t>
            </a:r>
            <a:r>
              <a:rPr lang="en-US" dirty="0">
                <a:latin typeface="Arial MT"/>
              </a:rPr>
              <a:t> to the voting judges.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Arial 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 MT"/>
              </a:rPr>
              <a:t>A </a:t>
            </a:r>
            <a:r>
              <a:rPr lang="en-US" b="1" dirty="0">
                <a:latin typeface="Arial MT"/>
              </a:rPr>
              <a:t>majority of the voting judges</a:t>
            </a:r>
            <a:r>
              <a:rPr lang="en-US" dirty="0">
                <a:latin typeface="Arial MT"/>
              </a:rPr>
              <a:t> must agree for a contestant to be disqualified.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 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 MT"/>
              </a:rPr>
              <a:t>Once a </a:t>
            </a:r>
            <a:r>
              <a:rPr lang="en-US" b="1" dirty="0">
                <a:latin typeface="Arial MT"/>
              </a:rPr>
              <a:t>final decision</a:t>
            </a:r>
            <a:r>
              <a:rPr lang="en-US" dirty="0">
                <a:latin typeface="Arial MT"/>
              </a:rPr>
              <a:t> has been reached, both the </a:t>
            </a:r>
            <a:r>
              <a:rPr lang="en-US" b="1" dirty="0">
                <a:latin typeface="Arial MT"/>
              </a:rPr>
              <a:t>contestant</a:t>
            </a:r>
            <a:r>
              <a:rPr lang="en-US" dirty="0">
                <a:latin typeface="Arial MT"/>
              </a:rPr>
              <a:t> and the </a:t>
            </a:r>
            <a:r>
              <a:rPr lang="en-US" b="1" dirty="0">
                <a:latin typeface="Arial MT"/>
              </a:rPr>
              <a:t>judges</a:t>
            </a:r>
            <a:r>
              <a:rPr lang="en-US" dirty="0">
                <a:latin typeface="Arial MT"/>
              </a:rPr>
              <a:t> will return to the contest room.</a:t>
            </a:r>
          </a:p>
          <a:p>
            <a:pPr marL="190500" marR="5080" indent="-178435">
              <a:spcBef>
                <a:spcPts val="830"/>
              </a:spcBef>
              <a:buChar char="•"/>
              <a:tabLst>
                <a:tab pos="197485" algn="l"/>
              </a:tabLst>
            </a:pPr>
            <a:endParaRPr lang="en-US" sz="2400" b="1" dirty="0">
              <a:latin typeface="Arial MT"/>
              <a:cs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CAF417-724F-45B3-EE63-4617EEDFFF46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1277407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23B3621-D88F-FB80-20BF-31FC612364A7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C01B4EA-E55D-FB83-6F5A-6B84813F97AA}"/>
              </a:ext>
            </a:extLst>
          </p:cNvPr>
          <p:cNvSpPr txBox="1"/>
          <p:nvPr/>
        </p:nvSpPr>
        <p:spPr>
          <a:xfrm>
            <a:off x="1067596" y="1602534"/>
            <a:ext cx="10298396" cy="3118803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Contest starts at: (Details of contest date and time to be inserted)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Please ensure you join by __ AM/PM  at the latest. Your presence is required till the end of the contest.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All the best!!!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The image of the agenda will be shared separately.</a:t>
            </a:r>
            <a:endParaRPr lang="en-US" sz="24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054958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548" y="2491038"/>
            <a:ext cx="11009671" cy="1031056"/>
          </a:xfrm>
        </p:spPr>
        <p:txBody>
          <a:bodyPr/>
          <a:lstStyle/>
          <a:p>
            <a:pPr algn="ctr"/>
            <a:r>
              <a:rPr lang="en-IN" sz="4400" b="1" spc="-5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BFF9D7D2-1763-6D36-76F2-02336F17F454}"/>
              </a:ext>
            </a:extLst>
          </p:cNvPr>
          <p:cNvSpPr txBox="1"/>
          <p:nvPr/>
        </p:nvSpPr>
        <p:spPr>
          <a:xfrm>
            <a:off x="4489521" y="3413919"/>
            <a:ext cx="3608704" cy="437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Thank</a:t>
            </a:r>
            <a:r>
              <a:rPr sz="2700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You</a:t>
            </a:r>
            <a:r>
              <a:rPr sz="2700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sz="2700" dirty="0">
                <a:solidFill>
                  <a:srgbClr val="333333"/>
                </a:solidFill>
                <a:latin typeface="Arial MT"/>
                <a:cs typeface="Arial MT"/>
              </a:rPr>
              <a:t>Contestants</a:t>
            </a:r>
            <a:endParaRPr sz="2700" dirty="0">
              <a:latin typeface="Arial MT"/>
              <a:cs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9656E2-58B2-1A3D-CBE6-278C9CC83090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269125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454445" cy="42015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97815" marR="5080" indent="-28575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700" spc="5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Speaker’s Certification of Eligibility and Originality, along with the Contestant Profile, has been shared with all of you. Kindly return the duly signed documents </a:t>
            </a:r>
            <a:r>
              <a:rPr lang="en-US" sz="1700" b="1" spc="5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least three days prior </a:t>
            </a:r>
            <a:r>
              <a:rPr lang="en-US" sz="1700" spc="5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contest without fail.</a:t>
            </a:r>
          </a:p>
          <a:p>
            <a:pPr marL="297815" marR="5080" indent="-28575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1700" spc="5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7815" marR="5080" indent="-28575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700" dirty="0">
                <a:solidFill>
                  <a:srgbClr val="333333"/>
                </a:solidFill>
                <a:latin typeface="Arial"/>
                <a:cs typeface="Arial"/>
              </a:rPr>
              <a:t>Confirm</a:t>
            </a:r>
            <a:r>
              <a:rPr lang="en-US" sz="1700" spc="-2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spc="-5" dirty="0">
                <a:solidFill>
                  <a:srgbClr val="333333"/>
                </a:solidFill>
                <a:latin typeface="Arial"/>
                <a:cs typeface="Arial"/>
              </a:rPr>
              <a:t>that</a:t>
            </a:r>
            <a:r>
              <a:rPr lang="en-US" sz="1700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spc="-10" dirty="0">
                <a:solidFill>
                  <a:srgbClr val="333333"/>
                </a:solidFill>
                <a:latin typeface="Arial"/>
                <a:cs typeface="Arial"/>
              </a:rPr>
              <a:t>you</a:t>
            </a:r>
            <a:r>
              <a:rPr lang="en-US" sz="1700" spc="3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/>
                <a:cs typeface="Arial"/>
              </a:rPr>
              <a:t>have</a:t>
            </a:r>
            <a:r>
              <a:rPr lang="en-US" sz="170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/>
                <a:cs typeface="Arial"/>
              </a:rPr>
              <a:t>shared </a:t>
            </a:r>
            <a:r>
              <a:rPr lang="en-US" sz="1700" spc="-5" dirty="0">
                <a:solidFill>
                  <a:srgbClr val="333333"/>
                </a:solidFill>
                <a:latin typeface="Arial"/>
                <a:cs typeface="Arial"/>
              </a:rPr>
              <a:t>the</a:t>
            </a:r>
            <a:r>
              <a:rPr lang="en-US" sz="170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spc="-5" dirty="0">
                <a:solidFill>
                  <a:srgbClr val="333333"/>
                </a:solidFill>
                <a:latin typeface="Arial"/>
                <a:cs typeface="Arial"/>
              </a:rPr>
              <a:t>following </a:t>
            </a:r>
            <a:r>
              <a:rPr lang="en-US" sz="1700" dirty="0">
                <a:solidFill>
                  <a:srgbClr val="333333"/>
                </a:solidFill>
                <a:latin typeface="Arial"/>
                <a:cs typeface="Arial"/>
              </a:rPr>
              <a:t>details</a:t>
            </a:r>
            <a:r>
              <a:rPr lang="en-US" sz="1700" spc="-10" dirty="0">
                <a:solidFill>
                  <a:srgbClr val="333333"/>
                </a:solidFill>
                <a:latin typeface="Arial"/>
                <a:cs typeface="Arial"/>
              </a:rPr>
              <a:t> with</a:t>
            </a:r>
            <a:r>
              <a:rPr lang="en-US" sz="1700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spc="-5" dirty="0">
                <a:solidFill>
                  <a:srgbClr val="333333"/>
                </a:solidFill>
                <a:latin typeface="Arial"/>
                <a:cs typeface="Arial"/>
              </a:rPr>
              <a:t>the </a:t>
            </a:r>
            <a:r>
              <a:rPr lang="en-US" sz="1700" dirty="0">
                <a:solidFill>
                  <a:srgbClr val="333333"/>
                </a:solidFill>
                <a:latin typeface="Arial"/>
                <a:cs typeface="Arial"/>
              </a:rPr>
              <a:t>Contest</a:t>
            </a:r>
            <a:r>
              <a:rPr lang="en-US" sz="1700" spc="-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/>
                <a:cs typeface="Arial"/>
              </a:rPr>
              <a:t>Chair: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lvl="1" indent="-184785">
              <a:lnSpc>
                <a:spcPct val="100000"/>
              </a:lnSpc>
              <a:spcBef>
                <a:spcPts val="409"/>
              </a:spcBef>
              <a:buChar char="•"/>
              <a:tabLst>
                <a:tab pos="534035" algn="l"/>
              </a:tabLst>
            </a:pP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Name: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lvl="1" indent="-184785">
              <a:lnSpc>
                <a:spcPct val="100000"/>
              </a:lnSpc>
              <a:spcBef>
                <a:spcPts val="400"/>
              </a:spcBef>
              <a:buChar char="•"/>
              <a:tabLst>
                <a:tab pos="534035" algn="l"/>
              </a:tabLst>
            </a:pP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</a:t>
            </a:r>
            <a:r>
              <a:rPr lang="en-US" sz="1700" spc="-5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spc="-5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Id: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lvl="1" indent="-184785">
              <a:lnSpc>
                <a:spcPct val="100000"/>
              </a:lnSpc>
              <a:spcBef>
                <a:spcPts val="395"/>
              </a:spcBef>
              <a:buChar char="•"/>
              <a:tabLst>
                <a:tab pos="534035" algn="l"/>
              </a:tabLst>
            </a:pP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</a:t>
            </a:r>
            <a:r>
              <a:rPr lang="en-US" sz="1700" spc="-4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number: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lvl="1" indent="-184785">
              <a:lnSpc>
                <a:spcPct val="100000"/>
              </a:lnSpc>
              <a:spcBef>
                <a:spcPts val="409"/>
              </a:spcBef>
              <a:buChar char="•"/>
              <a:tabLst>
                <a:tab pos="534035" algn="l"/>
              </a:tabLst>
            </a:pP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Highest</a:t>
            </a:r>
            <a:r>
              <a:rPr lang="en-US" sz="1700" spc="-25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  <a:r>
              <a:rPr lang="en-US" sz="1700" spc="-5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en-US" sz="1700" spc="-3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completed: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lvl="1" indent="-184785">
              <a:lnSpc>
                <a:spcPct val="100000"/>
              </a:lnSpc>
              <a:spcBef>
                <a:spcPts val="395"/>
              </a:spcBef>
              <a:buChar char="•"/>
              <a:tabLst>
                <a:tab pos="534035" algn="l"/>
              </a:tabLst>
            </a:pP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Address: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N" dirty="0">
              <a:solidFill>
                <a:srgbClr val="00416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2" name="object 4">
            <a:extLst>
              <a:ext uri="{FF2B5EF4-FFF2-40B4-BE49-F238E27FC236}">
                <a16:creationId xmlns:a16="http://schemas.microsoft.com/office/drawing/2014/main" id="{466E8C72-1F1E-184A-7696-72571A742AC7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68940" y="1589651"/>
            <a:ext cx="5090441" cy="42015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BA33D2-3618-78EC-EB9C-6C1E32D7BC66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471073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Contestant Eligibility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454445" cy="4201549"/>
          </a:xfrm>
        </p:spPr>
        <p:txBody>
          <a:bodyPr/>
          <a:lstStyle/>
          <a:p>
            <a:pPr marL="297815" indent="-285750" algn="just">
              <a:lnSpc>
                <a:spcPct val="100000"/>
              </a:lnSpc>
              <a:spcBef>
                <a:spcPts val="635"/>
              </a:spcBef>
              <a:buSzPct val="106250"/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dirty="0">
                <a:latin typeface="Arial MT"/>
                <a:cs typeface="Arial MT"/>
              </a:rPr>
              <a:t>Your club must be </a:t>
            </a:r>
            <a:r>
              <a:rPr lang="en-US" sz="1800" b="1" dirty="0">
                <a:latin typeface="Arial MT"/>
                <a:cs typeface="Arial MT"/>
              </a:rPr>
              <a:t>in good standing</a:t>
            </a:r>
            <a:r>
              <a:rPr lang="en-US" sz="1800" dirty="0">
                <a:latin typeface="Arial MT"/>
                <a:cs typeface="Arial MT"/>
              </a:rPr>
              <a:t> on the day of the contest.</a:t>
            </a:r>
          </a:p>
          <a:p>
            <a:pPr marL="297815" indent="-285750" algn="just">
              <a:lnSpc>
                <a:spcPct val="100000"/>
              </a:lnSpc>
              <a:spcBef>
                <a:spcPts val="635"/>
              </a:spcBef>
              <a:buSzPct val="106250"/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dirty="0">
                <a:latin typeface="Arial MT"/>
                <a:cs typeface="Arial MT"/>
              </a:rPr>
              <a:t>You must be </a:t>
            </a:r>
            <a:r>
              <a:rPr lang="en-US" sz="1800" b="1" dirty="0">
                <a:latin typeface="Arial MT"/>
                <a:cs typeface="Arial MT"/>
              </a:rPr>
              <a:t>a paid member of your club, </a:t>
            </a:r>
            <a:r>
              <a:rPr lang="en-US" sz="1800" dirty="0">
                <a:latin typeface="Arial MT"/>
                <a:cs typeface="Arial MT"/>
              </a:rPr>
              <a:t>i.e., your membership should be current with World Head quarters.</a:t>
            </a:r>
          </a:p>
          <a:p>
            <a:pPr marL="297815" indent="-285750" algn="just">
              <a:lnSpc>
                <a:spcPct val="100000"/>
              </a:lnSpc>
              <a:spcBef>
                <a:spcPts val="635"/>
              </a:spcBef>
              <a:buSzPct val="106250"/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b="1" dirty="0">
                <a:latin typeface="Arial MT"/>
                <a:cs typeface="Arial MT"/>
              </a:rPr>
              <a:t>Your presence at the contest is mandatory.</a:t>
            </a:r>
          </a:p>
          <a:p>
            <a:pPr marL="297815" indent="-285750" algn="just">
              <a:lnSpc>
                <a:spcPct val="100000"/>
              </a:lnSpc>
              <a:spcBef>
                <a:spcPts val="635"/>
              </a:spcBef>
              <a:buSzPct val="106250"/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dirty="0">
                <a:latin typeface="Arial MT"/>
                <a:cs typeface="Arial MT"/>
              </a:rPr>
              <a:t>If you are a </a:t>
            </a:r>
            <a:r>
              <a:rPr lang="en-US" sz="1800" b="1" dirty="0">
                <a:latin typeface="Arial MT"/>
                <a:cs typeface="Arial MT"/>
              </a:rPr>
              <a:t>dual member</a:t>
            </a:r>
            <a:r>
              <a:rPr lang="en-US" sz="1800" dirty="0">
                <a:latin typeface="Arial MT"/>
                <a:cs typeface="Arial MT"/>
              </a:rPr>
              <a:t>, you must meet all eligibility requirements to compete in </a:t>
            </a:r>
            <a:r>
              <a:rPr lang="en-US" sz="1800" b="1" dirty="0">
                <a:latin typeface="Arial MT"/>
                <a:cs typeface="Arial MT"/>
              </a:rPr>
              <a:t>each club’s contest.</a:t>
            </a:r>
          </a:p>
          <a:p>
            <a:pPr marL="297815" indent="-285750" algn="just">
              <a:lnSpc>
                <a:spcPct val="100000"/>
              </a:lnSpc>
              <a:spcBef>
                <a:spcPts val="635"/>
              </a:spcBef>
              <a:buSzPct val="106250"/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b="1" dirty="0">
                <a:latin typeface="Arial MT"/>
                <a:cs typeface="Arial MT"/>
              </a:rPr>
              <a:t>A dual member may compete in only one Area-level speech contest </a:t>
            </a:r>
            <a:r>
              <a:rPr lang="en-US" sz="1800" dirty="0">
                <a:latin typeface="Arial MT"/>
                <a:cs typeface="Arial MT"/>
              </a:rPr>
              <a:t>of a given type, even if the two Areas belong to different Divisions or Districts.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object 4">
            <a:extLst>
              <a:ext uri="{FF2B5EF4-FFF2-40B4-BE49-F238E27FC236}">
                <a16:creationId xmlns:a16="http://schemas.microsoft.com/office/drawing/2014/main" id="{898FA371-D029-AF21-6120-F60B7092F05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23959" y="1589650"/>
            <a:ext cx="4201123" cy="42015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A831538-4603-32CC-B438-561C544BE102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358998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Contestant Eligibility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454445" cy="4201549"/>
          </a:xfrm>
        </p:spPr>
        <p:txBody>
          <a:bodyPr/>
          <a:lstStyle/>
          <a:p>
            <a:pPr marL="297815" indent="-285750" algn="just">
              <a:lnSpc>
                <a:spcPct val="100000"/>
              </a:lnSpc>
              <a:spcBef>
                <a:spcPts val="885"/>
              </a:spcBef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dirty="0">
                <a:latin typeface="Arial MT"/>
                <a:cs typeface="Arial MT"/>
              </a:rPr>
              <a:t>Contestants must maintain eligibility at all levels of the contest.</a:t>
            </a:r>
          </a:p>
          <a:p>
            <a:pPr marL="297815" indent="-285750" algn="just">
              <a:lnSpc>
                <a:spcPct val="100000"/>
              </a:lnSpc>
              <a:spcBef>
                <a:spcPts val="885"/>
              </a:spcBef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7815" indent="-285750" algn="just">
              <a:lnSpc>
                <a:spcPct val="100000"/>
              </a:lnSpc>
              <a:spcBef>
                <a:spcPts val="885"/>
              </a:spcBef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dirty="0">
                <a:latin typeface="Arial MT"/>
                <a:cs typeface="Arial MT"/>
              </a:rPr>
              <a:t>If a contestant is found to have been ineligible at </a:t>
            </a:r>
            <a:r>
              <a:rPr lang="en-US" sz="1800" b="1" dirty="0">
                <a:latin typeface="Arial MT"/>
                <a:cs typeface="Arial MT"/>
              </a:rPr>
              <a:t>any previous level, </a:t>
            </a:r>
            <a:r>
              <a:rPr lang="en-US" sz="1800" dirty="0">
                <a:latin typeface="Arial MT"/>
                <a:cs typeface="Arial MT"/>
              </a:rPr>
              <a:t>they will be </a:t>
            </a:r>
            <a:r>
              <a:rPr lang="en-US" sz="1800" b="1" dirty="0">
                <a:latin typeface="Arial MT"/>
                <a:cs typeface="Arial MT"/>
              </a:rPr>
              <a:t>disqualified,</a:t>
            </a:r>
            <a:r>
              <a:rPr lang="en-US" sz="1800" dirty="0">
                <a:latin typeface="Arial MT"/>
                <a:cs typeface="Arial MT"/>
              </a:rPr>
              <a:t> and this decision cannot be reversed later, even if corrected.</a:t>
            </a:r>
          </a:p>
          <a:p>
            <a:pPr marL="297815" indent="-285750" algn="just">
              <a:lnSpc>
                <a:spcPct val="100000"/>
              </a:lnSpc>
              <a:spcBef>
                <a:spcPts val="885"/>
              </a:spcBef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7815" indent="-285750" algn="just">
              <a:lnSpc>
                <a:spcPct val="100000"/>
              </a:lnSpc>
              <a:spcBef>
                <a:spcPts val="885"/>
              </a:spcBef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dirty="0">
                <a:latin typeface="Arial MT"/>
                <a:cs typeface="Arial MT"/>
              </a:rPr>
              <a:t>Contestants must be </a:t>
            </a:r>
            <a:r>
              <a:rPr lang="en-US" sz="1800" b="1" dirty="0">
                <a:latin typeface="Arial MT"/>
                <a:cs typeface="Arial MT"/>
              </a:rPr>
              <a:t>physically present </a:t>
            </a:r>
            <a:r>
              <a:rPr lang="en-US" sz="1800" dirty="0">
                <a:latin typeface="Arial MT"/>
                <a:cs typeface="Arial MT"/>
              </a:rPr>
              <a:t>to compete at the </a:t>
            </a:r>
            <a:r>
              <a:rPr lang="en-US" sz="1800" b="1" dirty="0">
                <a:latin typeface="Arial MT"/>
                <a:cs typeface="Arial MT"/>
              </a:rPr>
              <a:t>Area level and above.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object 4">
            <a:extLst>
              <a:ext uri="{FF2B5EF4-FFF2-40B4-BE49-F238E27FC236}">
                <a16:creationId xmlns:a16="http://schemas.microsoft.com/office/drawing/2014/main" id="{898FA371-D029-AF21-6120-F60B7092F05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23959" y="1589650"/>
            <a:ext cx="4201123" cy="42015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68E73D5-8B8F-93D5-2C49-E6E688A0AFBB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962919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Contestant In</a:t>
            </a:r>
            <a:r>
              <a:rPr lang="en-IN" b="1" spc="-5" dirty="0">
                <a:latin typeface="Gotham" panose="02000504050000020004" pitchFamily="2" charset="0"/>
              </a:rPr>
              <a:t>e</a:t>
            </a:r>
            <a:r>
              <a:rPr lang="en-IN" sz="4400" b="1" spc="-5" dirty="0">
                <a:latin typeface="Gotham" panose="02000504050000020004" pitchFamily="2" charset="0"/>
              </a:rPr>
              <a:t>ligibility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1288"/>
            <a:ext cx="6120384" cy="491628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00000"/>
              </a:lnSpc>
              <a:spcBef>
                <a:spcPts val="680"/>
              </a:spcBef>
              <a:buNone/>
            </a:pPr>
            <a:endParaRPr lang="en-US" sz="1800" dirty="0">
              <a:latin typeface="Arial"/>
              <a:cs typeface="Arial"/>
            </a:endParaRPr>
          </a:p>
          <a:p>
            <a:pPr marL="360680" indent="-342900" algn="just">
              <a:lnSpc>
                <a:spcPts val="1939"/>
              </a:lnSpc>
              <a:spcBef>
                <a:spcPts val="59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Incumbent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International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Officers and</a:t>
            </a:r>
            <a:r>
              <a:rPr lang="en-US" sz="1800" dirty="0"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Directors</a:t>
            </a:r>
            <a:endParaRPr lang="en-US" sz="1800" dirty="0">
              <a:latin typeface="Arial MT"/>
              <a:cs typeface="Arial MT"/>
            </a:endParaRPr>
          </a:p>
          <a:p>
            <a:pPr marL="360680" indent="-342900" algn="just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Region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Advisors,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including</a:t>
            </a:r>
            <a:r>
              <a:rPr lang="en-US" sz="1800" spc="-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applicants</a:t>
            </a:r>
            <a:endParaRPr lang="en-US" sz="1800" dirty="0">
              <a:latin typeface="Arial MT"/>
              <a:cs typeface="Arial MT"/>
            </a:endParaRPr>
          </a:p>
          <a:p>
            <a:pPr marL="360680" indent="-342900" algn="just">
              <a:lnSpc>
                <a:spcPts val="1939"/>
              </a:lnSpc>
              <a:spcBef>
                <a:spcPts val="60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District</a:t>
            </a:r>
            <a:r>
              <a:rPr lang="en-US" sz="1800" spc="-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Officers</a:t>
            </a:r>
            <a:r>
              <a:rPr lang="en-US" sz="1800" spc="-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-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District</a:t>
            </a:r>
            <a:r>
              <a:rPr lang="en-US" sz="1800" spc="-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Director, PQD, CGD,</a:t>
            </a:r>
            <a:r>
              <a:rPr lang="en-US" sz="1800" dirty="0">
                <a:latin typeface="Arial MT"/>
                <a:cs typeface="Arial MT"/>
              </a:rPr>
              <a:t>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DAM,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DFM,</a:t>
            </a:r>
            <a:r>
              <a:rPr lang="en-US" sz="1800" spc="-2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DPRM,</a:t>
            </a:r>
            <a:r>
              <a:rPr lang="en-US" sz="1800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Division</a:t>
            </a:r>
            <a:r>
              <a:rPr lang="en-US" sz="1800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Directors,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ADs</a:t>
            </a:r>
            <a:endParaRPr lang="en-US" sz="1800" dirty="0">
              <a:latin typeface="Arial MT"/>
              <a:cs typeface="Arial MT"/>
            </a:endParaRPr>
          </a:p>
          <a:p>
            <a:pPr marL="342900" indent="-342900" algn="just">
              <a:lnSpc>
                <a:spcPct val="100000"/>
              </a:lnSpc>
              <a:spcBef>
                <a:spcPts val="59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International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Officer and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Director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Candidates</a:t>
            </a:r>
            <a:endParaRPr lang="en-US" sz="1800" dirty="0">
              <a:latin typeface="Arial MT"/>
              <a:cs typeface="Arial MT"/>
            </a:endParaRP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Immediate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Past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District</a:t>
            </a:r>
            <a:r>
              <a:rPr lang="en-US" sz="1800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Director</a:t>
            </a:r>
          </a:p>
          <a:p>
            <a:pPr marL="361315" marR="5080" indent="-342900" algn="just">
              <a:lnSpc>
                <a:spcPts val="1839"/>
              </a:lnSpc>
              <a:spcBef>
                <a:spcPts val="815"/>
              </a:spcBef>
              <a:buFont typeface="+mj-lt"/>
              <a:buAutoNum type="arabicPeriod"/>
              <a:tabLst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District Officers or Candidates for elected positions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for </a:t>
            </a:r>
            <a:r>
              <a:rPr lang="en-US" sz="1800" spc="-459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upcoming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term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beginning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from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next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July</a:t>
            </a:r>
            <a:endParaRPr lang="en-US" sz="1800" dirty="0">
              <a:latin typeface="Arial MT"/>
              <a:cs typeface="Arial MT"/>
            </a:endParaRPr>
          </a:p>
          <a:p>
            <a:pPr marL="361315" marR="300990" indent="-342900" algn="just">
              <a:lnSpc>
                <a:spcPct val="90100"/>
              </a:lnSpc>
              <a:spcBef>
                <a:spcPts val="770"/>
              </a:spcBef>
              <a:buFont typeface="+mj-lt"/>
              <a:buAutoNum type="arabicPeriod"/>
              <a:tabLst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VJ,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TBJ, CJ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at the same contest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type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which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they </a:t>
            </a:r>
            <a:r>
              <a:rPr lang="en-US" sz="1800" spc="-459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would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be competing, in any District at any level</a:t>
            </a:r>
            <a:endParaRPr lang="en-US" sz="1800" dirty="0">
              <a:latin typeface="Arial MT"/>
              <a:cs typeface="Arial MT"/>
            </a:endParaRPr>
          </a:p>
          <a:p>
            <a:pPr marL="361315" marR="182880" indent="-342900" algn="just">
              <a:lnSpc>
                <a:spcPts val="1839"/>
              </a:lnSpc>
              <a:spcBef>
                <a:spcPts val="83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Timer, Ballot Counter, SAA or any other contest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official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role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for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same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contest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which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they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would </a:t>
            </a:r>
            <a:r>
              <a:rPr lang="en-US" sz="1800" spc="-459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be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participating</a:t>
            </a:r>
            <a:endParaRPr lang="en-US" sz="1800" dirty="0">
              <a:latin typeface="Arial MT"/>
              <a:cs typeface="Arial MT"/>
            </a:endParaRPr>
          </a:p>
          <a:p>
            <a:pPr marL="361315" marR="110489" indent="-342900" algn="just">
              <a:spcBef>
                <a:spcPts val="76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Presenter of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an education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session,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contest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chair,</a:t>
            </a:r>
            <a:r>
              <a:rPr lang="en-US" sz="1800" spc="-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 </a:t>
            </a:r>
            <a:r>
              <a:rPr lang="en-US" sz="1800" spc="-45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contest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Toastmaster,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or an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event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committee chair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for </a:t>
            </a:r>
            <a:r>
              <a:rPr lang="en-US" sz="1800" spc="-45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event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at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which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contest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will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be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held,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including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Area,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Division,</a:t>
            </a:r>
            <a:r>
              <a:rPr lang="en-US" sz="1800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and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District</a:t>
            </a:r>
            <a:r>
              <a:rPr lang="en-US" sz="1800" spc="-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events,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as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well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 as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International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Convention</a:t>
            </a:r>
            <a:endParaRPr lang="en-US" sz="1800" dirty="0">
              <a:latin typeface="Arial MT"/>
              <a:cs typeface="Arial MT"/>
            </a:endParaRP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buAutoNum type="arabicPeriod" startAt="5"/>
              <a:tabLst>
                <a:tab pos="405765" algn="l"/>
                <a:tab pos="406400" algn="l"/>
              </a:tabLst>
            </a:pPr>
            <a:endParaRPr lang="en-US" sz="1800" dirty="0">
              <a:latin typeface="Arial MT"/>
              <a:cs typeface="Arial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object 4">
            <a:extLst>
              <a:ext uri="{FF2B5EF4-FFF2-40B4-BE49-F238E27FC236}">
                <a16:creationId xmlns:a16="http://schemas.microsoft.com/office/drawing/2014/main" id="{898FA371-D029-AF21-6120-F60B7092F05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23959" y="1589650"/>
            <a:ext cx="4201123" cy="42015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84E589-D1DA-7103-B618-32962F9A9203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412253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9574161" cy="4201549"/>
          </a:xfrm>
        </p:spPr>
        <p:txBody>
          <a:bodyPr>
            <a:normAutofit/>
          </a:bodyPr>
          <a:lstStyle/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dirty="0">
                <a:latin typeface="Arial MT"/>
                <a:cs typeface="Arial MT"/>
              </a:rPr>
              <a:t>You must not mention the name of your club during your speech.</a:t>
            </a: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dirty="0">
                <a:latin typeface="Arial MT"/>
                <a:cs typeface="Arial MT"/>
              </a:rPr>
              <a:t>Displaying badges, awards, or recognitions is not permitted.</a:t>
            </a: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dirty="0">
                <a:latin typeface="Arial MT"/>
                <a:cs typeface="Arial MT"/>
              </a:rPr>
              <a:t>You may set up your props during the one minute of silence before your speech.</a:t>
            </a: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dirty="0">
                <a:latin typeface="Arial MT"/>
                <a:cs typeface="Arial MT"/>
              </a:rPr>
              <a:t>Please arrive early at the contest venue to check the setup, including the microphone, stage, and any other necessary arrangements.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15C2FD5-E3E7-F8B9-2703-4F2D68DC13CC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962003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25169"/>
            <a:ext cx="10408921" cy="4861547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 MT"/>
              </a:rPr>
              <a:t>You will be given </a:t>
            </a:r>
            <a:r>
              <a:rPr lang="en-US" sz="1800" b="1" i="0" u="none" strike="noStrike" baseline="0" dirty="0">
                <a:solidFill>
                  <a:srgbClr val="000000"/>
                </a:solidFill>
                <a:latin typeface="Arial MT"/>
              </a:rPr>
              <a:t>five minutes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rial MT"/>
              </a:rPr>
              <a:t>to prepare your evaluation notes.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b="1" i="0" u="none" strike="noStrike" baseline="0" dirty="0">
                <a:solidFill>
                  <a:srgbClr val="000000"/>
                </a:solidFill>
                <a:latin typeface="Arial MT"/>
              </a:rPr>
              <a:t>Evaluation sheets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rial MT"/>
              </a:rPr>
              <a:t>will be provided by the Contest Chair at the venue. You are only allowed to take notes on the provided sheet(s).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 MT"/>
              </a:rPr>
              <a:t>You may begin making notes </a:t>
            </a:r>
            <a:r>
              <a:rPr lang="en-US" sz="1800" b="1" i="0" u="none" strike="noStrike" baseline="0" dirty="0">
                <a:solidFill>
                  <a:srgbClr val="000000"/>
                </a:solidFill>
                <a:latin typeface="Arial MT"/>
              </a:rPr>
              <a:t>during the Test Speech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rial MT"/>
              </a:rPr>
              <a:t>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 MT"/>
              </a:rPr>
              <a:t>All </a:t>
            </a:r>
            <a:r>
              <a:rPr lang="en-US" sz="1800" b="1" i="0" u="none" strike="noStrike" baseline="0" dirty="0">
                <a:solidFill>
                  <a:srgbClr val="000000"/>
                </a:solidFill>
                <a:latin typeface="Arial MT"/>
              </a:rPr>
              <a:t>electronic devices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rial MT"/>
              </a:rPr>
              <a:t>must be submitted to the Sergeant-at-Arms </a:t>
            </a:r>
            <a:r>
              <a:rPr lang="en-US" sz="1800" b="1" i="0" u="none" strike="noStrike" baseline="0" dirty="0">
                <a:solidFill>
                  <a:srgbClr val="000000"/>
                </a:solidFill>
                <a:latin typeface="Arial MT"/>
              </a:rPr>
              <a:t>before the commencement of the contest.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 MT"/>
              </a:rPr>
              <a:t>Once the Test Speaker has finished their speech, the Sergeant-at-Arms will escort you to the holding area along with Timer 2, where you will be given five minutes to complete your evaluation.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 MT"/>
              </a:rPr>
              <a:t>Once the five minutes are over, you will be signaled, and you must stop writing immediately. The first contestant will then be escorted to the contest room.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 MT"/>
              </a:rPr>
              <a:t>Contestants are expected to maintain silence in the holding area and refrain from any conversations until it is their turn to speak.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 MT"/>
              </a:rPr>
              <a:t>An audio check for each contestant will be conducted by the Contest Chair before the start of their speech.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FD4AD1B-20D4-A064-8B7D-BD499DEDB015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548065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96182"/>
            <a:ext cx="9574161" cy="4201549"/>
          </a:xfrm>
        </p:spPr>
        <p:txBody>
          <a:bodyPr>
            <a:noAutofit/>
          </a:bodyPr>
          <a:lstStyle/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Arial MT"/>
            </a:endParaRPr>
          </a:p>
          <a:p>
            <a:pPr marL="297815" marR="6350" indent="-285750" algn="just">
              <a:spcBef>
                <a:spcPts val="100"/>
              </a:spcBef>
              <a:buSzPct val="106250"/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If there are 15 or more contestants, an equal number of contestants (with a maximum of five per group), accompanied by a Sergeant-at-Arms, will be assigned to each room.</a:t>
            </a:r>
          </a:p>
          <a:p>
            <a:pPr marL="297815" marR="6350" indent="-285750" algn="just">
              <a:spcBef>
                <a:spcPts val="100"/>
              </a:spcBef>
              <a:buSzPct val="106250"/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1800" spc="-5" dirty="0">
              <a:solidFill>
                <a:srgbClr val="333333"/>
              </a:solidFill>
              <a:latin typeface="Arial MT"/>
            </a:endParaRPr>
          </a:p>
          <a:p>
            <a:pPr marL="297815" marR="6350" indent="-285750" algn="just">
              <a:spcBef>
                <a:spcPts val="100"/>
              </a:spcBef>
              <a:buSzPct val="106250"/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As the contest progresses, the Sergeant-at-Arms in the other room(s) will remind contestants to adhere to the rules and uphold the Toastmasters core value of integrity.</a:t>
            </a:r>
          </a:p>
          <a:p>
            <a:pPr marL="297815" marR="6350" indent="-285750" algn="just">
              <a:spcBef>
                <a:spcPts val="100"/>
              </a:spcBef>
              <a:buSzPct val="106250"/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1800" spc="-5" dirty="0">
              <a:solidFill>
                <a:srgbClr val="333333"/>
              </a:solidFill>
              <a:latin typeface="Arial MT"/>
            </a:endParaRPr>
          </a:p>
          <a:p>
            <a:pPr marL="297815" marR="6350" indent="-285750" algn="just">
              <a:spcBef>
                <a:spcPts val="100"/>
              </a:spcBef>
              <a:buSzPct val="106250"/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spc="-5" dirty="0">
                <a:solidFill>
                  <a:srgbClr val="333333"/>
                </a:solidFill>
                <a:latin typeface="Arial MT"/>
              </a:rPr>
              <a:t>During the one-minute silence, the Sergeant-at-Arms will coordinate the entry of the next contestant into the main contest room.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CDA1B95-4B1F-9666-21F3-CD641DD27B1D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450390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4E82A1E-7020-3D5A-63A1-00AEC3298010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9E1E3AC3-40BD-A9E7-49F9-99860348BF41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199" y="1138244"/>
            <a:ext cx="10856977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Upon being introduced, the contestant must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proceed immediately to the speaking position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You will be invited to speak by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having your name announced twice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To ensure that each contestant is clearly audible, the Contest Chair will ask you to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repeat a phrase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Upon confirmation of audibility, the Contest Chair will proceed.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Timing will begin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with your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first definite verbal or non-verbal communication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with the audience following the audio check.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After the contest concludes, the Contest Chair will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interview each contestant with one question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for which you will have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30 seconds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to respond.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Participation certificates will be distributed in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speaking order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so kindly be ready accordingly when your name is called.</a:t>
            </a:r>
          </a:p>
        </p:txBody>
      </p:sp>
    </p:spTree>
    <p:extLst>
      <p:ext uri="{BB962C8B-B14F-4D97-AF65-F5344CB8AC3E}">
        <p14:creationId xmlns:p14="http://schemas.microsoft.com/office/powerpoint/2010/main" val="938001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1515</Words>
  <Application>Microsoft Office PowerPoint</Application>
  <PresentationFormat>Widescreen</PresentationFormat>
  <Paragraphs>172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Aptos</vt:lpstr>
      <vt:lpstr>Aptos Display</vt:lpstr>
      <vt:lpstr>Arial</vt:lpstr>
      <vt:lpstr>Arial MT</vt:lpstr>
      <vt:lpstr>Calibri</vt:lpstr>
      <vt:lpstr>Courier New</vt:lpstr>
      <vt:lpstr>Gotham</vt:lpstr>
      <vt:lpstr>Wingdings</vt:lpstr>
      <vt:lpstr>Office Theme</vt:lpstr>
      <vt:lpstr>PowerPoint Presentation</vt:lpstr>
      <vt:lpstr>Evaluation Contest</vt:lpstr>
      <vt:lpstr>Contestant Eligibility</vt:lpstr>
      <vt:lpstr>Contestant Eligibility</vt:lpstr>
      <vt:lpstr>Contestant Ineligibility</vt:lpstr>
      <vt:lpstr>Evaluation Contest</vt:lpstr>
      <vt:lpstr>Evaluation Contest</vt:lpstr>
      <vt:lpstr>Evaluation Contest</vt:lpstr>
      <vt:lpstr>Evaluation Contest</vt:lpstr>
      <vt:lpstr>Evaluation Contest</vt:lpstr>
      <vt:lpstr>Evaluation Contest</vt:lpstr>
      <vt:lpstr>Technical Failure</vt:lpstr>
      <vt:lpstr>Protests</vt:lpstr>
      <vt:lpstr>Protests</vt:lpstr>
      <vt:lpstr>Evaluation Contest</vt:lpstr>
      <vt:lpstr>Evaluation Contest</vt:lpstr>
      <vt:lpstr>Evaluation Contest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Akshay Singh</dc:creator>
  <cp:lastModifiedBy>Sharmin Italiya</cp:lastModifiedBy>
  <cp:revision>25</cp:revision>
  <dcterms:created xsi:type="dcterms:W3CDTF">2024-06-17T17:05:05Z</dcterms:created>
  <dcterms:modified xsi:type="dcterms:W3CDTF">2025-08-03T02:18:58Z</dcterms:modified>
</cp:coreProperties>
</file>